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22" r:id="rId2"/>
    <p:sldId id="963" r:id="rId3"/>
    <p:sldId id="964" r:id="rId4"/>
    <p:sldId id="1074" r:id="rId5"/>
    <p:sldId id="965" r:id="rId6"/>
    <p:sldId id="959" r:id="rId7"/>
    <p:sldId id="1073" r:id="rId8"/>
    <p:sldId id="955" r:id="rId9"/>
    <p:sldId id="956" r:id="rId10"/>
    <p:sldId id="1075" r:id="rId11"/>
    <p:sldId id="259" r:id="rId12"/>
  </p:sldIdLst>
  <p:sldSz cx="36576000" cy="20574000"/>
  <p:notesSz cx="6858000" cy="9144000"/>
  <p:custDataLst>
    <p:tags r:id="rId1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00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4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80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Thdr3O5Qo?feature=oembed" TargetMode="Externa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kinsey.com/Business-Functions/McKinsey-Analytics/Our-Insights/Global-survey-The-state-of-AI-in-202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hyperlink" Target="http://www.deeplearningcrashcours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crashcourse.org/setup_ubuntu/" TargetMode="External"/><Relationship Id="rId2" Type="http://schemas.openxmlformats.org/officeDocument/2006/relationships/hyperlink" Target="http://www.deeplearningcrashcourse.org/nhlbi202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ui.xue@nih.gov" TargetMode="External"/><Relationship Id="rId4" Type="http://schemas.openxmlformats.org/officeDocument/2006/relationships/hyperlink" Target="https://deeplearningcrashcourse.org/setup_win1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Assignments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F0834-537E-447A-9AD0-8B2345A9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Five assignments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DB76A37-A90A-4305-A395-2C4534BD3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42663"/>
              </p:ext>
            </p:extLst>
          </p:nvPr>
        </p:nvGraphicFramePr>
        <p:xfrm>
          <a:off x="1828800" y="6873548"/>
          <a:ext cx="13387714" cy="8503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81791">
                  <a:extLst>
                    <a:ext uri="{9D8B030D-6E8A-4147-A177-3AD203B41FA5}">
                      <a16:colId xmlns:a16="http://schemas.microsoft.com/office/drawing/2014/main" val="3833515906"/>
                    </a:ext>
                  </a:extLst>
                </a:gridCol>
                <a:gridCol w="10605923">
                  <a:extLst>
                    <a:ext uri="{9D8B030D-6E8A-4147-A177-3AD203B41FA5}">
                      <a16:colId xmlns:a16="http://schemas.microsoft.com/office/drawing/2014/main" val="2695105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kern="1200" dirty="0">
                          <a:solidFill>
                            <a:schemeClr val="tx1"/>
                          </a:solidFill>
                          <a:effectLst/>
                        </a:rPr>
                        <a:t>Neural Network basics, Multi-layer Perceptron, Gradient descent</a:t>
                      </a:r>
                      <a:endParaRPr lang="en-US" sz="4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14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Backprop, Hyperparameter searching, Setup training, </a:t>
                      </a:r>
                      <a:r>
                        <a:rPr lang="en-US" sz="4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Pytorch</a:t>
                      </a:r>
                      <a:endParaRPr lang="en-US" sz="4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15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CNN, model training, Segmentation</a:t>
                      </a:r>
                      <a:endParaRPr lang="en-US" sz="4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6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RNN, Attention, Transformer</a:t>
                      </a:r>
                      <a:endParaRPr lang="en-US" sz="4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92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saving, saliency map, Adversarial attack, </a:t>
                      </a:r>
                    </a:p>
                    <a:p>
                      <a:pPr algn="ctr"/>
                      <a:r>
                        <a:rPr lang="en-US" sz="4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GAN, Transfer learning, Meta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9903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DD0F822-31C0-4DEC-B94C-4290213D0E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361" y="5869372"/>
            <a:ext cx="9947366" cy="1221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E8B3A-8EF6-4508-AF99-1A541F94B8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653" y="7234281"/>
            <a:ext cx="9295313" cy="10113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4EF75-F40D-4EA8-8961-0703407A3D4A}"/>
              </a:ext>
            </a:extLst>
          </p:cNvPr>
          <p:cNvSpPr txBox="1"/>
          <p:nvPr/>
        </p:nvSpPr>
        <p:spPr>
          <a:xfrm>
            <a:off x="1930396" y="15701554"/>
            <a:ext cx="12236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Many coding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Tooling for testing, experimental management, hyper-parameter searching …</a:t>
            </a:r>
          </a:p>
        </p:txBody>
      </p:sp>
    </p:spTree>
    <p:extLst>
      <p:ext uri="{BB962C8B-B14F-4D97-AF65-F5344CB8AC3E}">
        <p14:creationId xmlns:p14="http://schemas.microsoft.com/office/powerpoint/2010/main" val="279681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dirty="0"/>
              <a:t>Deep Learning (DL) is making impact in many fields</a:t>
            </a:r>
            <a:endParaRPr lang="en-US" sz="10700" dirty="0"/>
          </a:p>
        </p:txBody>
      </p:sp>
      <p:pic>
        <p:nvPicPr>
          <p:cNvPr id="1026" name="Picture 2" descr="The Shots Your Cat Needs">
            <a:extLst>
              <a:ext uri="{FF2B5EF4-FFF2-40B4-BE49-F238E27FC236}">
                <a16:creationId xmlns:a16="http://schemas.microsoft.com/office/drawing/2014/main" id="{8C4470D7-73B7-4D1E-97B2-06235488A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76" y="4335025"/>
            <a:ext cx="2664824" cy="17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01BB1A-3044-47BD-9CB0-2290DF1BCDAD}"/>
              </a:ext>
            </a:extLst>
          </p:cNvPr>
          <p:cNvSpPr/>
          <p:nvPr/>
        </p:nvSpPr>
        <p:spPr>
          <a:xfrm>
            <a:off x="2719430" y="14810519"/>
            <a:ext cx="3642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https://arxiv.org/abs/1112.6209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6CC53-A230-4F91-88BF-637AD543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375" y="6359484"/>
            <a:ext cx="7067550" cy="5314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89821-13E8-4A66-AE28-37A53BD20F64}"/>
              </a:ext>
            </a:extLst>
          </p:cNvPr>
          <p:cNvSpPr txBox="1"/>
          <p:nvPr/>
        </p:nvSpPr>
        <p:spPr>
          <a:xfrm>
            <a:off x="1585506" y="12125164"/>
            <a:ext cx="8487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Google Cat Study - </a:t>
            </a:r>
          </a:p>
          <a:p>
            <a:r>
              <a:rPr lang="en-US" sz="3600" dirty="0"/>
              <a:t>1000 computers with 16000 cores to recognize human faces, cat faces, human bodies etc. 2012.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960830-09FC-4AC6-9D96-D62DABD99EBA}"/>
              </a:ext>
            </a:extLst>
          </p:cNvPr>
          <p:cNvSpPr/>
          <p:nvPr/>
        </p:nvSpPr>
        <p:spPr bwMode="auto">
          <a:xfrm>
            <a:off x="9867557" y="8345313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BACCAF-F2E5-4EC5-A6CB-AB68A4E2EC73}"/>
              </a:ext>
            </a:extLst>
          </p:cNvPr>
          <p:cNvSpPr/>
          <p:nvPr/>
        </p:nvSpPr>
        <p:spPr bwMode="auto">
          <a:xfrm>
            <a:off x="22851343" y="8285439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8A9D9-EAB8-4A44-99A3-289DE6918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338" y="9700704"/>
            <a:ext cx="8399825" cy="39474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59DD63-226E-4341-B39C-E96419306846}"/>
              </a:ext>
            </a:extLst>
          </p:cNvPr>
          <p:cNvSpPr/>
          <p:nvPr/>
        </p:nvSpPr>
        <p:spPr>
          <a:xfrm>
            <a:off x="15534799" y="14100101"/>
            <a:ext cx="4607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https://dl.acm.org/doi/10.1145/3065386</a:t>
            </a:r>
          </a:p>
        </p:txBody>
      </p:sp>
      <p:pic>
        <p:nvPicPr>
          <p:cNvPr id="13" name="Online Media 12" title="Full Self-Driving">
            <a:hlinkClick r:id="" action="ppaction://media"/>
            <a:extLst>
              <a:ext uri="{FF2B5EF4-FFF2-40B4-BE49-F238E27FC236}">
                <a16:creationId xmlns:a16="http://schemas.microsoft.com/office/drawing/2014/main" id="{7596C85C-9690-4695-8A82-7311862C28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4734592" y="4070215"/>
            <a:ext cx="4492763" cy="25384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2B14EE-D0E5-41A2-A99A-3AFB25D77B5C}"/>
              </a:ext>
            </a:extLst>
          </p:cNvPr>
          <p:cNvSpPr/>
          <p:nvPr/>
        </p:nvSpPr>
        <p:spPr>
          <a:xfrm>
            <a:off x="24538508" y="6633859"/>
            <a:ext cx="512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https://www.youtube.com/watch?v=tlThdr3O5Qo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B6F219-1943-4327-85D4-D47A88C71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9154" y="4298091"/>
            <a:ext cx="2695575" cy="2705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85D3E-3CAE-4093-B405-E68574FC6A48}"/>
              </a:ext>
            </a:extLst>
          </p:cNvPr>
          <p:cNvSpPr/>
          <p:nvPr/>
        </p:nvSpPr>
        <p:spPr>
          <a:xfrm>
            <a:off x="30631489" y="7153482"/>
            <a:ext cx="5870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https://pubs.rsna.org/doi/10.1148/ryai.2021190228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097D6B-8746-4945-A65A-9B2037F10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8338" y="5793575"/>
            <a:ext cx="8399825" cy="32233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D21AA3-680F-4434-8011-1874304CAB22}"/>
              </a:ext>
            </a:extLst>
          </p:cNvPr>
          <p:cNvSpPr/>
          <p:nvPr/>
        </p:nvSpPr>
        <p:spPr>
          <a:xfrm>
            <a:off x="15204578" y="13627669"/>
            <a:ext cx="5040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https://github.com/cs231n/cs231n.github.io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6B2025C-C688-453F-8F8F-7E54B4F3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317" y="8216151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F442CE-580E-4630-BDEF-62EEC85A7C81}"/>
              </a:ext>
            </a:extLst>
          </p:cNvPr>
          <p:cNvSpPr/>
          <p:nvPr/>
        </p:nvSpPr>
        <p:spPr>
          <a:xfrm>
            <a:off x="29666900" y="10371825"/>
            <a:ext cx="5889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https://pubs.rsna.org/doi/10.1148/ryai.2020200009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91952B8-2293-4F2D-92D8-BD7F6A92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465" y="14148003"/>
            <a:ext cx="4893119" cy="244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2EB67E-E25A-4D11-A17F-7E3390C39A85}"/>
              </a:ext>
            </a:extLst>
          </p:cNvPr>
          <p:cNvSpPr/>
          <p:nvPr/>
        </p:nvSpPr>
        <p:spPr>
          <a:xfrm>
            <a:off x="22311475" y="16628207"/>
            <a:ext cx="35530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https://medium.com/vsinghbisen/how-ai-based-drone-works-artificial-intelligence-drone-use-cases-7f3d44b8abe3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27AA29-F27D-45C5-A44D-31BAC6E45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81538" y="8155374"/>
            <a:ext cx="3273606" cy="46912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B7B399-94D7-42A2-81A6-EFD858B32030}"/>
              </a:ext>
            </a:extLst>
          </p:cNvPr>
          <p:cNvSpPr/>
          <p:nvPr/>
        </p:nvSpPr>
        <p:spPr>
          <a:xfrm>
            <a:off x="24310981" y="12773910"/>
            <a:ext cx="4611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https://deepmind.com/blog/article/AlphaFold-Using-AI-for-scientific-discovery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F8D680E-B7AA-48B8-B7AE-9B98E0ED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6180" y="11151540"/>
            <a:ext cx="5038857" cy="28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99F079-3478-4357-894D-6CCFFD00A911}"/>
              </a:ext>
            </a:extLst>
          </p:cNvPr>
          <p:cNvSpPr/>
          <p:nvPr/>
        </p:nvSpPr>
        <p:spPr>
          <a:xfrm>
            <a:off x="30046180" y="14038927"/>
            <a:ext cx="5038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https://www.sciencedirect.com/science/article/pii/S1120179720302866?via%3Dihub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6DC6A2-6F39-4232-A473-FD33135349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80973" y="14897289"/>
            <a:ext cx="5785896" cy="29971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C030F0-C3D1-4EE9-B8DB-6B718BE6F415}"/>
              </a:ext>
            </a:extLst>
          </p:cNvPr>
          <p:cNvSpPr/>
          <p:nvPr/>
        </p:nvSpPr>
        <p:spPr>
          <a:xfrm>
            <a:off x="27377348" y="17952081"/>
            <a:ext cx="5363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https://deepai.org/machine-learning-model/text-generator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596D1D-1814-4338-8902-B938ACEFE382}"/>
              </a:ext>
            </a:extLst>
          </p:cNvPr>
          <p:cNvSpPr txBox="1"/>
          <p:nvPr/>
        </p:nvSpPr>
        <p:spPr>
          <a:xfrm>
            <a:off x="17698250" y="11602078"/>
            <a:ext cx="4369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  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F1225-FECC-474A-A019-CCE77411FDCE}"/>
              </a:ext>
            </a:extLst>
          </p:cNvPr>
          <p:cNvSpPr txBox="1"/>
          <p:nvPr/>
        </p:nvSpPr>
        <p:spPr>
          <a:xfrm>
            <a:off x="3407770" y="16982266"/>
            <a:ext cx="15343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 </a:t>
            </a:r>
            <a:r>
              <a:rPr lang="en-US" dirty="0"/>
              <a:t>is one set of core technique which can serve many purposes …</a:t>
            </a:r>
          </a:p>
        </p:txBody>
      </p:sp>
    </p:spTree>
    <p:extLst>
      <p:ext uri="{BB962C8B-B14F-4D97-AF65-F5344CB8AC3E}">
        <p14:creationId xmlns:p14="http://schemas.microsoft.com/office/powerpoint/2010/main" val="9151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altLang="zh-CN" sz="10700" dirty="0"/>
              <a:t>A combination of Data, Computing, Algorithm, Applications</a:t>
            </a:r>
            <a:endParaRPr lang="en-US" sz="107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BBD5D4-924D-49BD-8EAD-FBBCCEA14A94}"/>
              </a:ext>
            </a:extLst>
          </p:cNvPr>
          <p:cNvSpPr/>
          <p:nvPr/>
        </p:nvSpPr>
        <p:spPr>
          <a:xfrm>
            <a:off x="2104835" y="18420573"/>
            <a:ext cx="2783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Machine Learning Yearning,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0AB4D-0D03-491D-9708-F8905889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315" y="4066766"/>
            <a:ext cx="19678650" cy="6353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466F24-D807-4229-8BA2-6FDE8C9CBA0B}"/>
              </a:ext>
            </a:extLst>
          </p:cNvPr>
          <p:cNvSpPr txBox="1"/>
          <p:nvPr/>
        </p:nvSpPr>
        <p:spPr>
          <a:xfrm>
            <a:off x="26131409" y="8850257"/>
            <a:ext cx="940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size increases ~10x per year + Data size increases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FA0A1-B4D1-4499-BB6B-696792F244D0}"/>
              </a:ext>
            </a:extLst>
          </p:cNvPr>
          <p:cNvSpPr txBox="1"/>
          <p:nvPr/>
        </p:nvSpPr>
        <p:spPr>
          <a:xfrm>
            <a:off x="3098796" y="16585695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deep model is inevitable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599F31B-61E1-468F-826D-EA53091DCC87}"/>
              </a:ext>
            </a:extLst>
          </p:cNvPr>
          <p:cNvSpPr/>
          <p:nvPr/>
        </p:nvSpPr>
        <p:spPr bwMode="auto">
          <a:xfrm rot="16200000">
            <a:off x="29806739" y="10896319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F26285-A5B0-440B-A8BD-95D3FD8D47B1}"/>
              </a:ext>
            </a:extLst>
          </p:cNvPr>
          <p:cNvSpPr txBox="1"/>
          <p:nvPr/>
        </p:nvSpPr>
        <p:spPr>
          <a:xfrm>
            <a:off x="19759613" y="3307898"/>
            <a:ext cx="14399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far, overall effect is higher training cost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A03AA-251E-462A-AA6F-0DAD84BA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859" y="11210801"/>
            <a:ext cx="15240000" cy="90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8BE0242-9956-4BEA-B79E-06CD8BEABEB7}"/>
              </a:ext>
            </a:extLst>
          </p:cNvPr>
          <p:cNvSpPr txBox="1"/>
          <p:nvPr/>
        </p:nvSpPr>
        <p:spPr>
          <a:xfrm>
            <a:off x="27671476" y="12216507"/>
            <a:ext cx="6322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Bigger/better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3E09D-99AA-490C-998B-024FDE7D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76" y="6823032"/>
            <a:ext cx="12858049" cy="848051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AB4A575-7351-459A-9012-568EB273A0CA}"/>
              </a:ext>
            </a:extLst>
          </p:cNvPr>
          <p:cNvSpPr/>
          <p:nvPr/>
        </p:nvSpPr>
        <p:spPr bwMode="auto">
          <a:xfrm rot="10800000">
            <a:off x="24333600" y="1657416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585C3-1BB8-4130-B782-B112D2D38729}"/>
              </a:ext>
            </a:extLst>
          </p:cNvPr>
          <p:cNvSpPr txBox="1"/>
          <p:nvPr/>
        </p:nvSpPr>
        <p:spPr>
          <a:xfrm>
            <a:off x="26364676" y="16378133"/>
            <a:ext cx="46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F54CF7-F378-4358-A295-0E0CB417F9DC}"/>
              </a:ext>
            </a:extLst>
          </p:cNvPr>
          <p:cNvSpPr/>
          <p:nvPr/>
        </p:nvSpPr>
        <p:spPr>
          <a:xfrm>
            <a:off x="22730478" y="10800413"/>
            <a:ext cx="56092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Computing power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FECE64-3FCB-425E-986A-8F9FF43774D4}"/>
              </a:ext>
            </a:extLst>
          </p:cNvPr>
          <p:cNvSpPr/>
          <p:nvPr/>
        </p:nvSpPr>
        <p:spPr bwMode="auto">
          <a:xfrm rot="9634385">
            <a:off x="23820958" y="11765632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491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sz="9600" dirty="0"/>
              <a:t>Why learn DL: same technology, widely applicable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583FA-868F-4BB7-889C-245E671EF567}"/>
              </a:ext>
            </a:extLst>
          </p:cNvPr>
          <p:cNvSpPr/>
          <p:nvPr/>
        </p:nvSpPr>
        <p:spPr>
          <a:xfrm>
            <a:off x="14967285" y="14484020"/>
            <a:ext cx="6233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We will learn what is in the deep learning toolbox</a:t>
            </a:r>
            <a:endParaRPr lang="en-US" sz="3600" dirty="0"/>
          </a:p>
        </p:txBody>
      </p:sp>
      <p:pic>
        <p:nvPicPr>
          <p:cNvPr id="9" name="Picture 8" descr="Text, timeline&#10;&#10;Description automatically generated">
            <a:extLst>
              <a:ext uri="{FF2B5EF4-FFF2-40B4-BE49-F238E27FC236}">
                <a16:creationId xmlns:a16="http://schemas.microsoft.com/office/drawing/2014/main" id="{73D3380E-97C6-47A8-A26F-F4FD32D9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12438213" y="7763761"/>
            <a:ext cx="10077274" cy="50464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CEC285-22C6-4F03-931E-FEE2CF198DD5}"/>
              </a:ext>
            </a:extLst>
          </p:cNvPr>
          <p:cNvSpPr/>
          <p:nvPr/>
        </p:nvSpPr>
        <p:spPr bwMode="auto">
          <a:xfrm>
            <a:off x="22851343" y="992124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B8916-8B2B-45F7-B19A-460AD8F7F194}"/>
              </a:ext>
            </a:extLst>
          </p:cNvPr>
          <p:cNvSpPr txBox="1"/>
          <p:nvPr/>
        </p:nvSpPr>
        <p:spPr>
          <a:xfrm>
            <a:off x="24968135" y="5101848"/>
            <a:ext cx="11213432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7200" dirty="0"/>
              <a:t>Automation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AI assistant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7200" dirty="0"/>
              <a:t>Prediction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High duration system with 0% down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Super-human performance in some applications</a:t>
            </a:r>
          </a:p>
          <a:p>
            <a:endParaRPr lang="en-US" sz="7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… still rapidly evolving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6F9E26-0AB8-46D8-8DA7-43916FC5FA93}"/>
              </a:ext>
            </a:extLst>
          </p:cNvPr>
          <p:cNvSpPr/>
          <p:nvPr/>
        </p:nvSpPr>
        <p:spPr bwMode="auto">
          <a:xfrm>
            <a:off x="10326984" y="9966010"/>
            <a:ext cx="1711234" cy="731520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CD7B7-FED9-491F-959A-57F562D2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57" y="6903245"/>
            <a:ext cx="1903808" cy="2538411"/>
          </a:xfrm>
          <a:prstGeom prst="rect">
            <a:avLst/>
          </a:prstGeom>
        </p:spPr>
      </p:pic>
      <p:pic>
        <p:nvPicPr>
          <p:cNvPr id="1026" name="Picture 2" descr="Beginner&amp;#39;s guide to Speech Analysis | by K V Vijay Girish | Towards Data  Science">
            <a:extLst>
              <a:ext uri="{FF2B5EF4-FFF2-40B4-BE49-F238E27FC236}">
                <a16:creationId xmlns:a16="http://schemas.microsoft.com/office/drawing/2014/main" id="{5EAE3355-CA31-476E-8CE1-18234AD69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62" y="7543800"/>
            <a:ext cx="6172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87E7FF-ACF9-43EB-BC34-322C3E43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62" y="10697530"/>
            <a:ext cx="4504957" cy="2803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F2BB46-FB5B-458E-B900-9CB708A66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424" y="10792541"/>
            <a:ext cx="2682541" cy="2708264"/>
          </a:xfrm>
          <a:prstGeom prst="rect">
            <a:avLst/>
          </a:prstGeom>
        </p:spPr>
      </p:pic>
      <p:pic>
        <p:nvPicPr>
          <p:cNvPr id="1032" name="Picture 8" descr="T1037, part of a protein from (Cellulophaga baltica crAss-like) phage phi14:2, a virus that infects bacteria.">
            <a:extLst>
              <a:ext uri="{FF2B5EF4-FFF2-40B4-BE49-F238E27FC236}">
                <a16:creationId xmlns:a16="http://schemas.microsoft.com/office/drawing/2014/main" id="{2ADE5C18-F5D0-417B-B5CE-D86D7DE5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75" y="14351667"/>
            <a:ext cx="3038924" cy="227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8D0A55-5E75-4358-9161-65A41638A246}"/>
              </a:ext>
            </a:extLst>
          </p:cNvPr>
          <p:cNvSpPr/>
          <p:nvPr/>
        </p:nvSpPr>
        <p:spPr>
          <a:xfrm>
            <a:off x="2050069" y="17871933"/>
            <a:ext cx="119859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https://www.nature.com/articles/d41586-020-03348-4</a:t>
            </a:r>
          </a:p>
          <a:p>
            <a:r>
              <a:rPr lang="en-US" sz="2400" dirty="0"/>
              <a:t>https://towardsdatascience.com/review-deep-learning-in-drug-discovery-f4c89e3321e1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291AEF-87AC-4919-B6DB-5C922A772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066" y="14365443"/>
            <a:ext cx="4695825" cy="261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14C1A-0D3A-41CC-9A4E-87A9CEC15EE3}"/>
              </a:ext>
            </a:extLst>
          </p:cNvPr>
          <p:cNvSpPr txBox="1"/>
          <p:nvPr/>
        </p:nvSpPr>
        <p:spPr>
          <a:xfrm>
            <a:off x="2952206" y="433002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Multi-modality data</a:t>
            </a:r>
          </a:p>
        </p:txBody>
      </p:sp>
    </p:spTree>
    <p:extLst>
      <p:ext uri="{BB962C8B-B14F-4D97-AF65-F5344CB8AC3E}">
        <p14:creationId xmlns:p14="http://schemas.microsoft.com/office/powerpoint/2010/main" val="209373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118469" cy="2538411"/>
          </a:xfrm>
        </p:spPr>
        <p:txBody>
          <a:bodyPr/>
          <a:lstStyle/>
          <a:p>
            <a:r>
              <a:rPr lang="en-US" sz="10700" dirty="0"/>
              <a:t>Bright future with a long-way to go: not too late to get 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3583FA-868F-4BB7-889C-245E671EF567}"/>
              </a:ext>
            </a:extLst>
          </p:cNvPr>
          <p:cNvSpPr/>
          <p:nvPr/>
        </p:nvSpPr>
        <p:spPr>
          <a:xfrm>
            <a:off x="2743199" y="1558158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85121-7071-45DA-8B27-A4A37364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5372552"/>
            <a:ext cx="12815222" cy="906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E6C63-54C4-4DE7-A36A-8C77B1EE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9" y="6436859"/>
            <a:ext cx="16678275" cy="8353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0EA5BA-9956-4691-AD89-622A08039895}"/>
              </a:ext>
            </a:extLst>
          </p:cNvPr>
          <p:cNvSpPr/>
          <p:nvPr/>
        </p:nvSpPr>
        <p:spPr>
          <a:xfrm>
            <a:off x="24495852" y="15412304"/>
            <a:ext cx="8843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https://aiindex.stanford.edu/wp-content/uploads/2021/03/2021-AI-Index-Report_Master.pdf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E5BDF1-5A83-470F-B395-7B49250569C9}"/>
              </a:ext>
            </a:extLst>
          </p:cNvPr>
          <p:cNvSpPr/>
          <p:nvPr/>
        </p:nvSpPr>
        <p:spPr>
          <a:xfrm>
            <a:off x="20600127" y="17198459"/>
            <a:ext cx="14797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Adoption of DL has a long-way to go and requires innovation.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6616F-4F1F-46C7-BDBC-159716FDEA4E}"/>
              </a:ext>
            </a:extLst>
          </p:cNvPr>
          <p:cNvSpPr txBox="1"/>
          <p:nvPr/>
        </p:nvSpPr>
        <p:spPr>
          <a:xfrm>
            <a:off x="29587372" y="14179944"/>
            <a:ext cx="5378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From a McKinsey </a:t>
            </a:r>
            <a:r>
              <a:rPr lang="en-US" sz="2200" dirty="0">
                <a:hlinkClick r:id="rId4"/>
              </a:rPr>
              <a:t>survey</a:t>
            </a:r>
            <a:r>
              <a:rPr lang="en-US" sz="2200" dirty="0"/>
              <a:t> to state whether AI has been adopted in at least one company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2B9AF-D15C-45DA-9A66-3024EE3E1E46}"/>
              </a:ext>
            </a:extLst>
          </p:cNvPr>
          <p:cNvSpPr txBox="1"/>
          <p:nvPr/>
        </p:nvSpPr>
        <p:spPr>
          <a:xfrm>
            <a:off x="20827228" y="16061368"/>
            <a:ext cx="137893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McKinsey Sans-McKsans--gPjldzNq"/>
              </a:rPr>
              <a:t>Just 16 percent of respondents say their companies have taken deep learning beyond the piloting stage.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123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Introduce the basics of deep learning</a:t>
            </a:r>
          </a:p>
          <a:p>
            <a:r>
              <a:rPr lang="en-US" sz="8800" dirty="0"/>
              <a:t>Present in-depth how DL model works</a:t>
            </a:r>
          </a:p>
          <a:p>
            <a:r>
              <a:rPr lang="en-US" sz="8800" dirty="0"/>
              <a:t>Provide practices to build your own model</a:t>
            </a:r>
          </a:p>
          <a:p>
            <a:r>
              <a:rPr lang="en-US" sz="8800" dirty="0"/>
              <a:t>Grow interest and improve community awareness</a:t>
            </a:r>
          </a:p>
          <a:p>
            <a:r>
              <a:rPr lang="en-US" sz="8800" dirty="0"/>
              <a:t>Prepare trainees and fellows for DL related jobs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👏</a:t>
            </a:r>
            <a:r>
              <a:rPr lang="en-US" sz="6000" dirty="0"/>
              <a:t>After this course and assignments, start to apply DL to your field … </a:t>
            </a:r>
          </a:p>
          <a:p>
            <a:endParaRPr lang="en-US" sz="8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we want to achieve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3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414AB-2022-45D1-B3A6-D59B230C2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Course logistics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C8A2E-1894-4640-A3CE-00E785549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58B77-9CE0-4D2B-87F4-A8BCB159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2021 </a:t>
            </a:r>
            <a:r>
              <a:rPr lang="en-US" altLang="zh-CN" dirty="0"/>
              <a:t>Fall offering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1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000" dirty="0"/>
              <a:t>Website – </a:t>
            </a:r>
            <a:r>
              <a:rPr lang="en-US" altLang="zh-CN" sz="6600" dirty="0">
                <a:hlinkClick r:id="rId2"/>
              </a:rPr>
              <a:t>www.deeplearningcrashcourse.org</a:t>
            </a:r>
            <a:endParaRPr lang="en-US" altLang="zh-CN" sz="6600" dirty="0"/>
          </a:p>
          <a:p>
            <a:r>
              <a:rPr lang="en-US" sz="8000" dirty="0"/>
              <a:t>Discussion – Slack channels</a:t>
            </a:r>
          </a:p>
          <a:p>
            <a:r>
              <a:rPr lang="en-US" sz="8000" dirty="0"/>
              <a:t>Assignment – Slack channels, you should receive invitation already!</a:t>
            </a:r>
          </a:p>
          <a:p>
            <a:r>
              <a:rPr lang="en-US" sz="8000" dirty="0"/>
              <a:t>Office hours – Announced on course website and slack</a:t>
            </a:r>
          </a:p>
          <a:p>
            <a:r>
              <a:rPr lang="en-US" sz="8000" dirty="0"/>
              <a:t>Course instructors: </a:t>
            </a:r>
          </a:p>
          <a:p>
            <a:pPr marL="0" indent="0">
              <a:buNone/>
            </a:pPr>
            <a:r>
              <a:rPr lang="en-US" sz="8000" dirty="0"/>
              <a:t>	Hui Xue (</a:t>
            </a:r>
            <a:r>
              <a:rPr lang="en-US" sz="8000" dirty="0">
                <a:hlinkClick r:id="rId3"/>
              </a:rPr>
              <a:t>hui.xue@nih.gov</a:t>
            </a:r>
            <a:r>
              <a:rPr lang="en-US" sz="8000" dirty="0"/>
              <a:t>)</a:t>
            </a:r>
          </a:p>
          <a:p>
            <a:pPr marL="0" indent="0">
              <a:buNone/>
            </a:pPr>
            <a:endParaRPr lang="en-US" sz="8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Information and Course Resources</a:t>
            </a:r>
            <a:endParaRPr lang="en-US" dirty="0"/>
          </a:p>
        </p:txBody>
      </p:sp>
      <p:pic>
        <p:nvPicPr>
          <p:cNvPr id="5" name="Picture 2" descr="Edit photo">
            <a:extLst>
              <a:ext uri="{FF2B5EF4-FFF2-40B4-BE49-F238E27FC236}">
                <a16:creationId xmlns:a16="http://schemas.microsoft.com/office/drawing/2014/main" id="{BF76522A-4D41-4DD7-AF3E-C9EFCFFA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64" y="11784718"/>
            <a:ext cx="1249788" cy="124978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0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 fontScale="92500"/>
          </a:bodyPr>
          <a:lstStyle/>
          <a:p>
            <a:r>
              <a:rPr lang="en-US" sz="8000" dirty="0"/>
              <a:t>For this offering – </a:t>
            </a:r>
            <a:r>
              <a:rPr lang="en-US" sz="6600" dirty="0">
                <a:hlinkClick r:id="rId2"/>
              </a:rPr>
              <a:t>www.deeplearningcrashcourse.org/nhlbi2021</a:t>
            </a:r>
            <a:endParaRPr lang="en-US" sz="6600" dirty="0"/>
          </a:p>
          <a:p>
            <a:pPr lvl="1"/>
            <a:r>
              <a:rPr lang="en-US" sz="5000" dirty="0"/>
              <a:t>Detailed introduction for every lecture</a:t>
            </a:r>
          </a:p>
          <a:p>
            <a:pPr lvl="1"/>
            <a:r>
              <a:rPr lang="en-US" sz="5000" dirty="0"/>
              <a:t>Reading list</a:t>
            </a:r>
          </a:p>
          <a:p>
            <a:r>
              <a:rPr lang="en-US" sz="8000" dirty="0"/>
              <a:t>Information for Setup</a:t>
            </a:r>
          </a:p>
          <a:p>
            <a:pPr marL="0" indent="0">
              <a:buNone/>
            </a:pPr>
            <a:r>
              <a:rPr lang="en-US" sz="8000" dirty="0"/>
              <a:t>	 </a:t>
            </a:r>
            <a:r>
              <a:rPr lang="en-US" sz="5800" dirty="0">
                <a:hlinkClick r:id="rId3"/>
              </a:rPr>
              <a:t>https://deeplearningcrashcourse.org/setup_ubuntu/</a:t>
            </a:r>
            <a:endParaRPr lang="en-US" sz="5800" dirty="0"/>
          </a:p>
          <a:p>
            <a:pPr marL="0" indent="0">
              <a:buNone/>
            </a:pPr>
            <a:r>
              <a:rPr lang="en-US" sz="5800" dirty="0"/>
              <a:t>	 </a:t>
            </a:r>
            <a:r>
              <a:rPr lang="en-US" sz="5800" dirty="0">
                <a:hlinkClick r:id="rId4"/>
              </a:rPr>
              <a:t>https://deeplearningcrashcourse.org/setup_win10/</a:t>
            </a:r>
            <a:endParaRPr lang="en-US" sz="5800" dirty="0"/>
          </a:p>
          <a:p>
            <a:r>
              <a:rPr lang="en-US" sz="8000" dirty="0"/>
              <a:t>Tech review session as we go</a:t>
            </a:r>
          </a:p>
          <a:p>
            <a:r>
              <a:rPr lang="en-US" sz="8000" dirty="0"/>
              <a:t>Require to know python programming</a:t>
            </a:r>
          </a:p>
          <a:p>
            <a:pPr lvl="1"/>
            <a:r>
              <a:rPr lang="en-US" sz="6400" dirty="0"/>
              <a:t>Will demo some basics and how to debug the code</a:t>
            </a:r>
          </a:p>
          <a:p>
            <a:pPr lvl="1"/>
            <a:r>
              <a:rPr lang="en-US" sz="6400" dirty="0"/>
              <a:t>GPU resources </a:t>
            </a:r>
          </a:p>
          <a:p>
            <a:pPr lvl="2"/>
            <a:r>
              <a:rPr lang="en-US" sz="5600" b="1" dirty="0"/>
              <a:t>Good news! If you need a GPU computer, we will provide ab Azure VM with 2x 1K80 GPU</a:t>
            </a:r>
          </a:p>
          <a:p>
            <a:pPr lvl="2"/>
            <a:r>
              <a:rPr lang="en-US" sz="5600" b="1" dirty="0"/>
              <a:t>Email </a:t>
            </a:r>
            <a:r>
              <a:rPr lang="en-US" sz="5600" b="1" dirty="0">
                <a:hlinkClick r:id="rId5"/>
              </a:rPr>
              <a:t>hui.xue@nih.gov</a:t>
            </a:r>
            <a:endParaRPr lang="en-US" sz="5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5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7803</TotalTime>
  <Words>691</Words>
  <Application>Microsoft Office PowerPoint</Application>
  <PresentationFormat>Custom</PresentationFormat>
  <Paragraphs>104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Brother-1816-Bold</vt:lpstr>
      <vt:lpstr>Lucida Grande</vt:lpstr>
      <vt:lpstr>McKinsey Sans-McKsans--gPjldzNq</vt:lpstr>
      <vt:lpstr>Arial</vt:lpstr>
      <vt:lpstr>Calibri</vt:lpstr>
      <vt:lpstr>Wingdings</vt:lpstr>
      <vt:lpstr>Office Theme</vt:lpstr>
      <vt:lpstr>PowerPoint Presentation</vt:lpstr>
      <vt:lpstr>Deep Learning (DL) is making impact in many fields</vt:lpstr>
      <vt:lpstr>A combination of Data, Computing, Algorithm, Applications</vt:lpstr>
      <vt:lpstr>Why learn DL: same technology, widely applicable</vt:lpstr>
      <vt:lpstr>Bright future with a long-way to go: not too late to get in</vt:lpstr>
      <vt:lpstr>What we want to achieve</vt:lpstr>
      <vt:lpstr>For 2021 Fall offering</vt:lpstr>
      <vt:lpstr>Information and Course Resources</vt:lpstr>
      <vt:lpstr>More information</vt:lpstr>
      <vt:lpstr>Assignments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2287</cp:revision>
  <dcterms:created xsi:type="dcterms:W3CDTF">2010-08-11T18:35:55Z</dcterms:created>
  <dcterms:modified xsi:type="dcterms:W3CDTF">2021-09-10T15:58:04Z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